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66" r:id="rId3"/>
    <p:sldId id="260" r:id="rId4"/>
    <p:sldId id="262" r:id="rId5"/>
    <p:sldId id="263" r:id="rId7"/>
    <p:sldId id="264" r:id="rId8"/>
    <p:sldId id="265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2" y="226"/>
      </p:cViewPr>
      <p:guideLst>
        <p:guide orient="horz" pos="2166"/>
        <p:guide pos="399"/>
        <p:guide pos="7287"/>
        <p:guide orient="horz" pos="558"/>
        <p:guide orient="horz" pos="376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74FDE-49DF-474C-B158-77563B957D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8CA519-5A42-4B77-8262-17BA7C714DD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a09b9da1e50905def98e8908a1b2c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-6985"/>
            <a:ext cx="12183745" cy="6839585"/>
          </a:xfrm>
          <a:prstGeom prst="rect">
            <a:avLst/>
          </a:prstGeom>
        </p:spPr>
      </p:pic>
      <p:sp>
        <p:nvSpPr>
          <p:cNvPr id="100" name="文本框 99"/>
          <p:cNvSpPr txBox="1"/>
          <p:nvPr/>
        </p:nvSpPr>
        <p:spPr>
          <a:xfrm>
            <a:off x="913765" y="1350645"/>
            <a:ext cx="5080000" cy="52197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indent="0"/>
            <a:r>
              <a:rPr 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节煤量</a:t>
            </a:r>
            <a:r>
              <a:rPr lang="en-US" alt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=</a:t>
            </a:r>
            <a:r>
              <a:rPr 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0.028 *（2 * 总放电量-总充电量</a:t>
            </a:r>
            <a:r>
              <a:rPr lang="en-US" alt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)</a:t>
            </a:r>
            <a:endParaRPr lang="zh-CN" sz="1400" b="0">
              <a:solidFill>
                <a:srgbClr val="FFFF00"/>
              </a:solidFill>
              <a:ea typeface="宋体" panose="02010600030101010101" pitchFamily="2" charset="-122"/>
            </a:endParaRPr>
          </a:p>
          <a:p>
            <a:pPr indent="0"/>
            <a:r>
              <a:rPr 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节碳量</a:t>
            </a:r>
            <a:r>
              <a:rPr lang="en-US" altLang="zh-CN" sz="1400" b="0">
                <a:solidFill>
                  <a:srgbClr val="FFFF00"/>
                </a:solidFill>
                <a:ea typeface="宋体" panose="02010600030101010101" pitchFamily="2" charset="-122"/>
              </a:rPr>
              <a:t>=节煤量 * 2.77</a:t>
            </a:r>
            <a:r>
              <a:rPr lang="zh-CN" sz="1050" b="0">
                <a:solidFill>
                  <a:srgbClr val="333333"/>
                </a:solidFill>
                <a:ea typeface="宋体" panose="02010600030101010101" pitchFamily="2" charset="-122"/>
              </a:rPr>
              <a:t>）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8515985" y="4896485"/>
            <a:ext cx="45078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1#</a:t>
            </a:r>
            <a:r>
              <a:rPr lang="zh-CN" altLang="en-US">
                <a:solidFill>
                  <a:srgbClr val="FF0000"/>
                </a:solidFill>
              </a:rPr>
              <a:t>当日充电电量：正向有功总电能</a:t>
            </a:r>
            <a:r>
              <a:rPr lang="en-US" altLang="zh-CN">
                <a:solidFill>
                  <a:srgbClr val="FF0000"/>
                </a:solidFill>
              </a:rPr>
              <a:t>-</a:t>
            </a:r>
            <a:r>
              <a:rPr lang="zh-CN" altLang="en-US">
                <a:solidFill>
                  <a:srgbClr val="FF0000"/>
                </a:solidFill>
              </a:rPr>
              <a:t>前一日</a:t>
            </a:r>
            <a:r>
              <a:rPr lang="en-US" altLang="zh-CN">
                <a:solidFill>
                  <a:srgbClr val="FF0000"/>
                </a:solidFill>
              </a:rPr>
              <a:t>23</a:t>
            </a:r>
            <a:r>
              <a:rPr lang="zh-CN" altLang="en-US">
                <a:solidFill>
                  <a:srgbClr val="FF0000"/>
                </a:solidFill>
              </a:rPr>
              <a:t>点结束数值</a:t>
            </a:r>
            <a:r>
              <a:rPr lang="en-US" altLang="zh-CN">
                <a:solidFill>
                  <a:srgbClr val="FFFF00"/>
                </a:solidFill>
              </a:rPr>
              <a:t>-</a:t>
            </a:r>
            <a:endParaRPr lang="en-US" altLang="zh-CN">
              <a:solidFill>
                <a:srgbClr val="FFFF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642985" y="6010275"/>
            <a:ext cx="45078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1#</a:t>
            </a:r>
            <a:r>
              <a:rPr lang="zh-CN" altLang="en-US">
                <a:solidFill>
                  <a:srgbClr val="FF0000"/>
                </a:solidFill>
              </a:rPr>
              <a:t>当日放电电电量：反向有功总电能</a:t>
            </a:r>
            <a:r>
              <a:rPr lang="en-US" altLang="zh-CN">
                <a:solidFill>
                  <a:srgbClr val="FF0000"/>
                </a:solidFill>
              </a:rPr>
              <a:t>-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前一日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23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点结束数值</a:t>
            </a:r>
            <a:r>
              <a:rPr lang="en-US" altLang="zh-CN">
                <a:solidFill>
                  <a:srgbClr val="FFFF00"/>
                </a:solidFill>
                <a:sym typeface="+mn-ea"/>
              </a:rPr>
              <a:t>-</a:t>
            </a:r>
            <a:endParaRPr lang="en-US" altLang="zh-CN">
              <a:solidFill>
                <a:srgbClr val="FFFF00"/>
              </a:solidFill>
            </a:endParaRPr>
          </a:p>
          <a:p>
            <a:endParaRPr lang="en-US" altLang="zh-CN">
              <a:solidFill>
                <a:srgbClr val="FFFF00"/>
              </a:solidFill>
            </a:endParaRPr>
          </a:p>
        </p:txBody>
      </p:sp>
      <p:graphicFrame>
        <p:nvGraphicFramePr>
          <p:cNvPr id="20" name="表格 19"/>
          <p:cNvGraphicFramePr/>
          <p:nvPr/>
        </p:nvGraphicFramePr>
        <p:xfrm>
          <a:off x="4948555" y="887095"/>
          <a:ext cx="1260475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245"/>
                <a:gridCol w="324485"/>
                <a:gridCol w="245745"/>
              </a:tblGrid>
              <a:tr h="9448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正向有功总电能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8723948" y="5541645"/>
          <a:ext cx="351472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050"/>
                <a:gridCol w="904875"/>
                <a:gridCol w="6858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正向有功总电能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/>
        </p:nvGraphicFramePr>
        <p:xfrm>
          <a:off x="8723948" y="6627495"/>
          <a:ext cx="351472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050"/>
                <a:gridCol w="904875"/>
                <a:gridCol w="6858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反向有功总电能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/>
          <p:nvPr/>
        </p:nvGraphicFramePr>
        <p:xfrm>
          <a:off x="6407150" y="1154430"/>
          <a:ext cx="249809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865"/>
                <a:gridCol w="662305"/>
                <a:gridCol w="629920"/>
              </a:tblGrid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充电状态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放电状态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待机状态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" name="表格 23"/>
          <p:cNvGraphicFramePr/>
          <p:nvPr/>
        </p:nvGraphicFramePr>
        <p:xfrm>
          <a:off x="2204720" y="5541645"/>
          <a:ext cx="2498090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5865"/>
                <a:gridCol w="662305"/>
                <a:gridCol w="629920"/>
              </a:tblGrid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充电状态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放电状态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4961255" y="1872615"/>
          <a:ext cx="1247775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1355"/>
                <a:gridCol w="328295"/>
                <a:gridCol w="238125"/>
              </a:tblGrid>
              <a:tr h="9448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反向有功总电能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" name="文本框 25"/>
          <p:cNvSpPr txBox="1"/>
          <p:nvPr/>
        </p:nvSpPr>
        <p:spPr>
          <a:xfrm>
            <a:off x="2204720" y="5173345"/>
            <a:ext cx="24987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充电向左，放电向右</a:t>
            </a:r>
            <a:endParaRPr lang="zh-CN" altLang="en-US">
              <a:solidFill>
                <a:srgbClr val="FF0000"/>
              </a:solidFill>
            </a:endParaRPr>
          </a:p>
        </p:txBody>
      </p:sp>
      <p:graphicFrame>
        <p:nvGraphicFramePr>
          <p:cNvPr id="29" name="表格 28"/>
          <p:cNvGraphicFramePr/>
          <p:nvPr/>
        </p:nvGraphicFramePr>
        <p:xfrm>
          <a:off x="6480175" y="5398135"/>
          <a:ext cx="1598295" cy="753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575"/>
                <a:gridCol w="329565"/>
                <a:gridCol w="224155"/>
              </a:tblGrid>
              <a:tr h="753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电气室联动断电故障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" name="表格 29"/>
          <p:cNvGraphicFramePr/>
          <p:nvPr/>
        </p:nvGraphicFramePr>
        <p:xfrm>
          <a:off x="6729095" y="3028950"/>
          <a:ext cx="1152525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765"/>
                <a:gridCol w="396875"/>
                <a:gridCol w="222885"/>
              </a:tblGrid>
              <a:tr h="11582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1" name="表格 30"/>
          <p:cNvGraphicFramePr/>
          <p:nvPr/>
        </p:nvGraphicFramePr>
        <p:xfrm>
          <a:off x="9881870" y="2817495"/>
          <a:ext cx="1481455" cy="545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895"/>
                <a:gridCol w="381635"/>
                <a:gridCol w="288925"/>
              </a:tblGrid>
              <a:tr h="5454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1#变压器功耗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2" name="表格 31"/>
          <p:cNvGraphicFramePr/>
          <p:nvPr/>
        </p:nvGraphicFramePr>
        <p:xfrm>
          <a:off x="9881870" y="3669030"/>
          <a:ext cx="1492250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245"/>
                <a:gridCol w="383540"/>
                <a:gridCol w="29146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2#变压器功耗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9" name="表格 38"/>
          <p:cNvGraphicFramePr/>
          <p:nvPr/>
        </p:nvGraphicFramePr>
        <p:xfrm>
          <a:off x="11888470" y="1093470"/>
          <a:ext cx="207264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45"/>
                <a:gridCol w="533400"/>
                <a:gridCol w="40449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反向有功尖电能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反向有功峰电能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0" name="文本框 39"/>
          <p:cNvSpPr txBox="1"/>
          <p:nvPr/>
        </p:nvSpPr>
        <p:spPr>
          <a:xfrm>
            <a:off x="11811635" y="2395855"/>
            <a:ext cx="258762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1#</a:t>
            </a:r>
            <a:r>
              <a:rPr lang="zh-CN" altLang="en-US"/>
              <a:t>反向尖</a:t>
            </a:r>
            <a:r>
              <a:rPr lang="en-US" altLang="zh-CN"/>
              <a:t>*1.4523+1#</a:t>
            </a:r>
            <a:r>
              <a:rPr lang="zh-CN" altLang="zh-CN"/>
              <a:t>反向峰</a:t>
            </a:r>
            <a:r>
              <a:rPr lang="en-US" altLang="zh-CN"/>
              <a:t>*1.3240-1#</a:t>
            </a:r>
            <a:r>
              <a:rPr 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正向平</a:t>
            </a:r>
            <a:r>
              <a:rPr lang="en-US" alt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*0.8053-1#</a:t>
            </a:r>
            <a:r>
              <a:rPr lang="zh-CN" altLang="en-US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正向谷</a:t>
            </a:r>
            <a:r>
              <a:rPr lang="en-US" alt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*0.3116</a:t>
            </a:r>
            <a:r>
              <a:rPr lang="zh-CN" altLang="en-US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（</a:t>
            </a:r>
            <a:r>
              <a:rPr lang="en-US" alt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1#</a:t>
            </a:r>
            <a:r>
              <a:rPr lang="zh-CN" altLang="en-US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及</a:t>
            </a:r>
            <a:r>
              <a:rPr lang="en-US" altLang="zh-CN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2#</a:t>
            </a:r>
            <a:r>
              <a:rPr lang="zh-CN" altLang="en-US">
                <a:solidFill>
                  <a:srgbClr val="000000"/>
                </a:solidFill>
                <a:ea typeface="宋体" panose="02010600030101010101" pitchFamily="2" charset="-122"/>
                <a:sym typeface="+mn-ea"/>
              </a:rPr>
              <a:t>相加）</a:t>
            </a:r>
            <a:endParaRPr lang="en-US" altLang="en-US" b="0">
              <a:solidFill>
                <a:srgbClr val="000000"/>
              </a:solidFill>
              <a:latin typeface="宋体" panose="02010600030101010101" pitchFamily="2" charset="-122"/>
            </a:endParaRPr>
          </a:p>
          <a:p>
            <a:endParaRPr lang="en-US" altLang="zh-CN"/>
          </a:p>
        </p:txBody>
      </p:sp>
      <p:graphicFrame>
        <p:nvGraphicFramePr>
          <p:cNvPr id="41" name="表格 40"/>
          <p:cNvGraphicFramePr/>
          <p:nvPr/>
        </p:nvGraphicFramePr>
        <p:xfrm>
          <a:off x="9881870" y="1045845"/>
          <a:ext cx="1775460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72185"/>
                <a:gridCol w="456565"/>
                <a:gridCol w="34671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正向有功平电能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2" name="表格 41"/>
          <p:cNvGraphicFramePr/>
          <p:nvPr/>
        </p:nvGraphicFramePr>
        <p:xfrm>
          <a:off x="9881870" y="1764030"/>
          <a:ext cx="1748155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6945"/>
                <a:gridCol w="450215"/>
                <a:gridCol w="340995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正向有功谷电能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43" name="文本框 42"/>
          <p:cNvSpPr txBox="1"/>
          <p:nvPr/>
        </p:nvSpPr>
        <p:spPr>
          <a:xfrm>
            <a:off x="8243570" y="2950210"/>
            <a:ext cx="15271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变压器功率功耗</a:t>
            </a:r>
            <a:r>
              <a:rPr lang="en-US" altLang="zh-CN">
                <a:solidFill>
                  <a:srgbClr val="FF0000"/>
                </a:solidFill>
              </a:rPr>
              <a:t>-pcs</a:t>
            </a:r>
            <a:r>
              <a:rPr lang="zh-CN" altLang="en-US">
                <a:solidFill>
                  <a:srgbClr val="FF0000"/>
                </a:solidFill>
              </a:rPr>
              <a:t>有功功率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821555" y="3028950"/>
            <a:ext cx="15271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变压器功率功耗</a:t>
            </a:r>
            <a:r>
              <a:rPr lang="en-US" altLang="zh-CN">
                <a:solidFill>
                  <a:srgbClr val="FF0000"/>
                </a:solidFill>
              </a:rPr>
              <a:t>-pcs</a:t>
            </a:r>
            <a:r>
              <a:rPr lang="zh-CN" altLang="en-US">
                <a:solidFill>
                  <a:srgbClr val="FF0000"/>
                </a:solidFill>
              </a:rPr>
              <a:t>有功功率</a:t>
            </a:r>
            <a:endParaRPr lang="zh-CN" altLang="en-US">
              <a:solidFill>
                <a:srgbClr val="FF0000"/>
              </a:solidFill>
            </a:endParaRPr>
          </a:p>
        </p:txBody>
      </p:sp>
      <p:graphicFrame>
        <p:nvGraphicFramePr>
          <p:cNvPr id="45" name="表格 44"/>
          <p:cNvGraphicFramePr/>
          <p:nvPr/>
        </p:nvGraphicFramePr>
        <p:xfrm>
          <a:off x="634365" y="3123565"/>
          <a:ext cx="1481455" cy="5454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0895"/>
                <a:gridCol w="381635"/>
                <a:gridCol w="288925"/>
              </a:tblGrid>
              <a:tr h="54546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1#变压器功耗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6" name="表格 45"/>
          <p:cNvGraphicFramePr/>
          <p:nvPr/>
        </p:nvGraphicFramePr>
        <p:xfrm>
          <a:off x="634365" y="3669030"/>
          <a:ext cx="1492250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7245"/>
                <a:gridCol w="383540"/>
                <a:gridCol w="29146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2#变压器功耗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单圆角矩形 1"/>
          <p:cNvSpPr/>
          <p:nvPr/>
        </p:nvSpPr>
        <p:spPr>
          <a:xfrm>
            <a:off x="4639310" y="843280"/>
            <a:ext cx="1569720" cy="2106930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单圆角矩形 2"/>
          <p:cNvSpPr/>
          <p:nvPr/>
        </p:nvSpPr>
        <p:spPr>
          <a:xfrm>
            <a:off x="4821555" y="3028950"/>
            <a:ext cx="1387475" cy="141414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单圆角矩形 4"/>
          <p:cNvSpPr/>
          <p:nvPr/>
        </p:nvSpPr>
        <p:spPr>
          <a:xfrm>
            <a:off x="681355" y="3123565"/>
            <a:ext cx="1387475" cy="141414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单圆角矩形 5"/>
          <p:cNvSpPr/>
          <p:nvPr/>
        </p:nvSpPr>
        <p:spPr>
          <a:xfrm>
            <a:off x="6612255" y="3028950"/>
            <a:ext cx="1387475" cy="141414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单圆角矩形 6"/>
          <p:cNvSpPr/>
          <p:nvPr/>
        </p:nvSpPr>
        <p:spPr>
          <a:xfrm>
            <a:off x="8243570" y="2898140"/>
            <a:ext cx="1387475" cy="141414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单圆角矩形 7"/>
          <p:cNvSpPr/>
          <p:nvPr/>
        </p:nvSpPr>
        <p:spPr>
          <a:xfrm>
            <a:off x="9934575" y="2901315"/>
            <a:ext cx="1387475" cy="141414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5565" y="1564005"/>
            <a:ext cx="838200" cy="4476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485" y="2129790"/>
            <a:ext cx="847725" cy="3429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355" y="3448050"/>
            <a:ext cx="828675" cy="31432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775" y="3123565"/>
            <a:ext cx="685800" cy="39052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3975" y="3362960"/>
            <a:ext cx="828675" cy="3143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5" name="表格 4"/>
          <p:cNvGraphicFramePr/>
          <p:nvPr/>
        </p:nvGraphicFramePr>
        <p:xfrm>
          <a:off x="6056630" y="1144270"/>
          <a:ext cx="1838325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475"/>
                <a:gridCol w="473075"/>
                <a:gridCol w="35877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2#变压器A相电压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2#变压器B相电压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2#变压器C相电压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2#变压器A相电流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2#变压器B相电流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2#变压器C相电流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3651885" y="1144270"/>
          <a:ext cx="2113280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970"/>
                <a:gridCol w="544195"/>
                <a:gridCol w="41211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1#变压器A相电压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1#变压器B相电压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1#变压器C相电压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1#变压器A相电流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1#变压器B相电流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1#变压器C相电流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8090535" y="2332990"/>
          <a:ext cx="110998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7695"/>
                <a:gridCol w="285750"/>
                <a:gridCol w="216535"/>
              </a:tblGrid>
              <a:tr h="7315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电网能耗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289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4173538" y="4513580"/>
          <a:ext cx="351472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050"/>
                <a:gridCol w="904875"/>
                <a:gridCol w="6858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1段光有功功率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表格 8"/>
          <p:cNvGraphicFramePr/>
          <p:nvPr/>
        </p:nvGraphicFramePr>
        <p:xfrm>
          <a:off x="8544560" y="4513580"/>
          <a:ext cx="2718435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8440"/>
                <a:gridCol w="699770"/>
                <a:gridCol w="530225"/>
              </a:tblGrid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2段光有功功率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0" name="表格 9"/>
          <p:cNvGraphicFramePr/>
          <p:nvPr/>
        </p:nvGraphicFramePr>
        <p:xfrm>
          <a:off x="3899535" y="5093970"/>
          <a:ext cx="2964815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3060"/>
                <a:gridCol w="763270"/>
                <a:gridCol w="578485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热力（11号）有功功率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145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73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/>
          <p:nvPr/>
        </p:nvGraphicFramePr>
        <p:xfrm>
          <a:off x="3899535" y="5612130"/>
          <a:ext cx="2992755" cy="51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300"/>
                <a:gridCol w="770255"/>
                <a:gridCol w="584200"/>
              </a:tblGrid>
              <a:tr h="5181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热力（2号）有功功率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181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2" name="文本框 11"/>
          <p:cNvSpPr txBox="1"/>
          <p:nvPr/>
        </p:nvSpPr>
        <p:spPr>
          <a:xfrm>
            <a:off x="4384040" y="5387340"/>
            <a:ext cx="1759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两个热力相加</a:t>
            </a:r>
            <a:endParaRPr lang="zh-CN" altLang="en-US">
              <a:solidFill>
                <a:srgbClr val="FF0000"/>
              </a:solidFill>
            </a:endParaRPr>
          </a:p>
        </p:txBody>
      </p:sp>
      <p:graphicFrame>
        <p:nvGraphicFramePr>
          <p:cNvPr id="13" name="表格 12"/>
          <p:cNvGraphicFramePr/>
          <p:nvPr/>
        </p:nvGraphicFramePr>
        <p:xfrm>
          <a:off x="8146098" y="5307330"/>
          <a:ext cx="351472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050"/>
                <a:gridCol w="904875"/>
                <a:gridCol w="6858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制冷7#有功功率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217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109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/>
        </p:nvGraphicFramePr>
        <p:xfrm>
          <a:off x="8146098" y="5612130"/>
          <a:ext cx="3514725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050"/>
                <a:gridCol w="904875"/>
                <a:gridCol w="6858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制冷8#有功功率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" name="文本框 14"/>
          <p:cNvSpPr txBox="1"/>
          <p:nvPr/>
        </p:nvSpPr>
        <p:spPr>
          <a:xfrm>
            <a:off x="9023985" y="5387340"/>
            <a:ext cx="17595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两个制冷相加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565640" y="2432050"/>
            <a:ext cx="2254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zh-CN">
                <a:solidFill>
                  <a:srgbClr val="FF0000"/>
                </a:solidFill>
              </a:rPr>
              <a:t>累计</a:t>
            </a:r>
            <a:r>
              <a:rPr lang="en-US" altLang="zh-CN">
                <a:solidFill>
                  <a:srgbClr val="FF0000"/>
                </a:solidFill>
              </a:rPr>
              <a:t>7</a:t>
            </a:r>
            <a:r>
              <a:rPr lang="zh-CN" altLang="en-US">
                <a:solidFill>
                  <a:srgbClr val="FF0000"/>
                </a:solidFill>
              </a:rPr>
              <a:t>日柱状图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单圆角矩形 2"/>
          <p:cNvSpPr/>
          <p:nvPr/>
        </p:nvSpPr>
        <p:spPr>
          <a:xfrm>
            <a:off x="8544560" y="4252595"/>
            <a:ext cx="1281430" cy="64960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1255" y="4420235"/>
            <a:ext cx="828675" cy="3143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3799840" y="3254375"/>
            <a:ext cx="142240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solidFill>
                  <a:schemeClr val="accent4"/>
                </a:solidFill>
              </a:rPr>
              <a:t>记录</a:t>
            </a:r>
            <a:r>
              <a:rPr lang="en-US" altLang="zh-CN">
                <a:solidFill>
                  <a:schemeClr val="accent4"/>
                </a:solidFill>
              </a:rPr>
              <a:t>1</a:t>
            </a:r>
            <a:r>
              <a:rPr lang="zh-CN" altLang="en-US">
                <a:solidFill>
                  <a:schemeClr val="accent4"/>
                </a:solidFill>
              </a:rPr>
              <a:t>周</a:t>
            </a:r>
            <a:endParaRPr lang="zh-CN" altLang="en-US">
              <a:solidFill>
                <a:schemeClr val="accent4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825875" y="4451350"/>
            <a:ext cx="142240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solidFill>
                  <a:schemeClr val="accent4"/>
                </a:solidFill>
              </a:rPr>
              <a:t>折线图</a:t>
            </a:r>
            <a:endParaRPr lang="zh-CN" altLang="en-US">
              <a:solidFill>
                <a:schemeClr val="accent4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937375" y="4451350"/>
            <a:ext cx="1422400" cy="3683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r>
              <a:rPr lang="zh-CN" altLang="en-US">
                <a:solidFill>
                  <a:schemeClr val="accent4"/>
                </a:solidFill>
              </a:rPr>
              <a:t>折线图</a:t>
            </a:r>
            <a:endParaRPr lang="zh-CN" altLang="en-US">
              <a:solidFill>
                <a:schemeClr val="accent4"/>
              </a:solidFill>
            </a:endParaRPr>
          </a:p>
        </p:txBody>
      </p:sp>
      <p:graphicFrame>
        <p:nvGraphicFramePr>
          <p:cNvPr id="5" name="表格 4"/>
          <p:cNvGraphicFramePr/>
          <p:nvPr/>
        </p:nvGraphicFramePr>
        <p:xfrm>
          <a:off x="634365" y="5256530"/>
          <a:ext cx="1908175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750"/>
                <a:gridCol w="506095"/>
                <a:gridCol w="481330"/>
              </a:tblGrid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告警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9622790" y="5256530"/>
          <a:ext cx="1751330" cy="60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45185"/>
                <a:gridCol w="464820"/>
                <a:gridCol w="441325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告警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3142615" y="5256530"/>
          <a:ext cx="1935480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4715"/>
                <a:gridCol w="666115"/>
                <a:gridCol w="37465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PCS直流母线电流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PCS直流母线电压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12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/>
        </p:nvGraphicFramePr>
        <p:xfrm>
          <a:off x="4503420" y="4514850"/>
          <a:ext cx="3543300" cy="30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300"/>
                <a:gridCol w="1219200"/>
                <a:gridCol w="685800"/>
              </a:tblGrid>
              <a:tr h="3048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/>
          <p:nvPr/>
        </p:nvGraphicFramePr>
        <p:xfrm>
          <a:off x="4084320" y="1240155"/>
          <a:ext cx="4381500" cy="685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550"/>
                <a:gridCol w="1162050"/>
                <a:gridCol w="1104900"/>
              </a:tblGrid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充电状态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放电状态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28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待机状态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" name="单圆角矩形 2"/>
          <p:cNvSpPr/>
          <p:nvPr/>
        </p:nvSpPr>
        <p:spPr>
          <a:xfrm>
            <a:off x="3114040" y="2154555"/>
            <a:ext cx="6118225" cy="288226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单圆角矩形 3"/>
          <p:cNvSpPr/>
          <p:nvPr/>
        </p:nvSpPr>
        <p:spPr>
          <a:xfrm>
            <a:off x="8046720" y="5201920"/>
            <a:ext cx="1185545" cy="775970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aphicFrame>
        <p:nvGraphicFramePr>
          <p:cNvPr id="8" name="表格 7"/>
          <p:cNvGraphicFramePr/>
          <p:nvPr/>
        </p:nvGraphicFramePr>
        <p:xfrm>
          <a:off x="5248275" y="5622290"/>
          <a:ext cx="94615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515"/>
                <a:gridCol w="325755"/>
                <a:gridCol w="182880"/>
              </a:tblGrid>
              <a:tr h="13716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PCS交流电压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095" y="5256530"/>
            <a:ext cx="838200" cy="3429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9775" y="5437505"/>
            <a:ext cx="609600" cy="2476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1075" y="2724150"/>
            <a:ext cx="2609850" cy="1409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8458200" y="1485900"/>
          <a:ext cx="1590040" cy="327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6300"/>
                <a:gridCol w="421640"/>
                <a:gridCol w="292100"/>
              </a:tblGrid>
              <a:tr h="32766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SOC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8458200" y="1813560"/>
          <a:ext cx="159004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6300"/>
                <a:gridCol w="421640"/>
                <a:gridCol w="292100"/>
              </a:tblGrid>
              <a:tr h="2590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可放电量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9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8458200" y="2072640"/>
          <a:ext cx="1590040" cy="2724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6300"/>
                <a:gridCol w="421640"/>
                <a:gridCol w="292100"/>
              </a:tblGrid>
              <a:tr h="2724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总电压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8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10539730" y="1436370"/>
          <a:ext cx="173482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990"/>
                <a:gridCol w="469900"/>
                <a:gridCol w="328930"/>
              </a:tblGrid>
              <a:tr h="4267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单体温度过高告警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/>
        </p:nvGraphicFramePr>
        <p:xfrm>
          <a:off x="10539730" y="1863090"/>
          <a:ext cx="1734820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990"/>
                <a:gridCol w="469900"/>
                <a:gridCol w="328930"/>
              </a:tblGrid>
              <a:tr h="4267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单体温度过低告警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17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9" name="表格 18"/>
          <p:cNvGraphicFramePr/>
          <p:nvPr/>
        </p:nvGraphicFramePr>
        <p:xfrm>
          <a:off x="10539730" y="2289810"/>
          <a:ext cx="173482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990"/>
                <a:gridCol w="469900"/>
                <a:gridCol w="328930"/>
              </a:tblGrid>
              <a:tr h="4267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单体温度过高保护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20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672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1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单体温度过低保护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21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/>
          <p:nvPr/>
        </p:nvGraphicFramePr>
        <p:xfrm>
          <a:off x="10539730" y="3560445"/>
          <a:ext cx="1734820" cy="259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675"/>
                <a:gridCol w="460375"/>
                <a:gridCol w="318770"/>
              </a:tblGrid>
              <a:tr h="2590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SOC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2" name="表格 21"/>
          <p:cNvGraphicFramePr/>
          <p:nvPr/>
        </p:nvGraphicFramePr>
        <p:xfrm>
          <a:off x="10539730" y="4824730"/>
          <a:ext cx="1734820" cy="273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675"/>
                <a:gridCol w="460375"/>
                <a:gridCol w="318770"/>
              </a:tblGrid>
              <a:tr h="2730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SOH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1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1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4853940" y="2289810"/>
            <a:ext cx="1979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单体暂不标记，清查表</a:t>
            </a:r>
            <a:endParaRPr lang="zh-CN" altLang="en-US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" name="单圆角矩形 3"/>
          <p:cNvSpPr/>
          <p:nvPr/>
        </p:nvSpPr>
        <p:spPr>
          <a:xfrm>
            <a:off x="8458200" y="2636520"/>
            <a:ext cx="1363980" cy="80200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045" y="2889885"/>
            <a:ext cx="752475" cy="295275"/>
          </a:xfrm>
          <a:prstGeom prst="rect">
            <a:avLst/>
          </a:prstGeom>
        </p:spPr>
      </p:pic>
      <p:sp>
        <p:nvSpPr>
          <p:cNvPr id="9" name="单圆角矩形 8"/>
          <p:cNvSpPr/>
          <p:nvPr/>
        </p:nvSpPr>
        <p:spPr>
          <a:xfrm>
            <a:off x="8458200" y="5097780"/>
            <a:ext cx="1363980" cy="802005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395" y="1436370"/>
            <a:ext cx="714375" cy="2667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870" y="2828925"/>
            <a:ext cx="771525" cy="31432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1045" y="5243830"/>
            <a:ext cx="752475" cy="29527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870" y="5234305"/>
            <a:ext cx="771525" cy="31432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73395" y="4057015"/>
            <a:ext cx="752475" cy="228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9901555" y="2933700"/>
          <a:ext cx="1615440" cy="2143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6005"/>
                <a:gridCol w="333375"/>
                <a:gridCol w="226060"/>
              </a:tblGrid>
              <a:tr h="214312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电池室高区氢气故障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" name="表格 28"/>
          <p:cNvGraphicFramePr/>
          <p:nvPr/>
        </p:nvGraphicFramePr>
        <p:xfrm>
          <a:off x="6246495" y="4545965"/>
          <a:ext cx="1598295" cy="753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575"/>
                <a:gridCol w="329565"/>
                <a:gridCol w="224155"/>
              </a:tblGrid>
              <a:tr h="753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电气室联动断电故障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单圆角矩形 4"/>
          <p:cNvSpPr/>
          <p:nvPr/>
        </p:nvSpPr>
        <p:spPr>
          <a:xfrm>
            <a:off x="5629910" y="2044700"/>
            <a:ext cx="2833370" cy="889000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3" name="表格 2"/>
          <p:cNvGraphicFramePr/>
          <p:nvPr/>
        </p:nvGraphicFramePr>
        <p:xfrm>
          <a:off x="3173095" y="3661410"/>
          <a:ext cx="1695450" cy="22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650"/>
                <a:gridCol w="685800"/>
              </a:tblGrid>
              <a:tr h="22860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4" name="表格 3"/>
          <p:cNvGraphicFramePr/>
          <p:nvPr/>
        </p:nvGraphicFramePr>
        <p:xfrm>
          <a:off x="3084830" y="5187315"/>
          <a:ext cx="1886585" cy="4152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3170"/>
                <a:gridCol w="389255"/>
                <a:gridCol w="264160"/>
              </a:tblGrid>
              <a:tr h="4152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故障报警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4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3404870" y="2023745"/>
          <a:ext cx="1645920" cy="9696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1065"/>
                <a:gridCol w="423545"/>
                <a:gridCol w="321310"/>
              </a:tblGrid>
              <a:tr h="3232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A相温度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2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B相温度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2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21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C相温度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5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3335020" y="1655445"/>
            <a:ext cx="17862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个温度取平均</a:t>
            </a:r>
            <a:endParaRPr lang="zh-CN" altLang="en-US">
              <a:solidFill>
                <a:srgbClr val="FF0000"/>
              </a:solidFill>
            </a:endParaRPr>
          </a:p>
        </p:txBody>
      </p:sp>
      <p:graphicFrame>
        <p:nvGraphicFramePr>
          <p:cNvPr id="20" name="表格 19"/>
          <p:cNvGraphicFramePr/>
          <p:nvPr/>
        </p:nvGraphicFramePr>
        <p:xfrm>
          <a:off x="5306060" y="2164715"/>
          <a:ext cx="1260475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0245"/>
                <a:gridCol w="324485"/>
                <a:gridCol w="245745"/>
              </a:tblGrid>
              <a:tr h="9448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正向有功总电能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6830695" y="2048510"/>
          <a:ext cx="1220470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8020"/>
                <a:gridCol w="314325"/>
                <a:gridCol w="238125"/>
              </a:tblGrid>
              <a:tr h="94488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反向有功总电能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" name="表格 29"/>
          <p:cNvGraphicFramePr/>
          <p:nvPr/>
        </p:nvGraphicFramePr>
        <p:xfrm>
          <a:off x="6440170" y="3234690"/>
          <a:ext cx="1152525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765"/>
                <a:gridCol w="396875"/>
                <a:gridCol w="222885"/>
              </a:tblGrid>
              <a:tr h="11582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PCS有功功率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31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16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" name="表格 28"/>
          <p:cNvGraphicFramePr/>
          <p:nvPr/>
        </p:nvGraphicFramePr>
        <p:xfrm>
          <a:off x="6452870" y="5017770"/>
          <a:ext cx="1598295" cy="7537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575"/>
                <a:gridCol w="329565"/>
                <a:gridCol w="224155"/>
              </a:tblGrid>
              <a:tr h="75374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400" b="0">
                          <a:solidFill>
                            <a:srgbClr val="000000"/>
                          </a:solidFill>
                          <a:ea typeface="宋体" panose="02010600030101010101" pitchFamily="2" charset="-122"/>
                        </a:rPr>
                        <a:t>电气室联动断电故障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0">
                          <a:solidFill>
                            <a:srgbClr val="000000"/>
                          </a:solidFill>
                          <a:latin typeface="宋体" panose="02010600030101010101" pitchFamily="2" charset="-122"/>
                        </a:rPr>
                        <a:t>19</a:t>
                      </a:r>
                      <a:endParaRPr lang="en-US" altLang="en-US" sz="14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928</Words>
  <Application>WPS 演示</Application>
  <PresentationFormat>宽屏</PresentationFormat>
  <Paragraphs>445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宋体</vt:lpstr>
      <vt:lpstr>Wingdings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Smile</dc:creator>
  <cp:lastModifiedBy>毕于亮</cp:lastModifiedBy>
  <cp:revision>11</cp:revision>
  <dcterms:created xsi:type="dcterms:W3CDTF">2019-01-07T01:05:00Z</dcterms:created>
  <dcterms:modified xsi:type="dcterms:W3CDTF">2019-01-10T10:37:56Z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13</vt:lpwstr>
  </property>
  <property fmtid="{D5CDD505-2E9C-101B-9397-08002B2CF9AE}" pid="3" name="KSOProductBuildVer">
    <vt:lpwstr>2052-11.1.0.8214</vt:lpwstr>
  </property>
</Properties>
</file>

<file path=docProps/thumbnail.jpeg>
</file>